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sldIdLst>
    <p:sldId id="256" r:id="rId2"/>
    <p:sldId id="257" r:id="rId3"/>
    <p:sldId id="259" r:id="rId4"/>
    <p:sldId id="260" r:id="rId5"/>
    <p:sldId id="264" r:id="rId6"/>
    <p:sldId id="261" r:id="rId7"/>
    <p:sldId id="262" r:id="rId8"/>
    <p:sldId id="265" r:id="rId9"/>
    <p:sldId id="263" r:id="rId10"/>
    <p:sldId id="266" r:id="rId11"/>
    <p:sldId id="267" r:id="rId12"/>
    <p:sldId id="269" r:id="rId13"/>
    <p:sldId id="268" r:id="rId14"/>
    <p:sldId id="270" r:id="rId15"/>
    <p:sldId id="271" r:id="rId16"/>
    <p:sldId id="272" r:id="rId17"/>
    <p:sldId id="274"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8/6/2023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0578871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8/6/2023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417681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8/6/2023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318584477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8/6/2023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20343415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8/6/2023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9558070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pPr/>
              <a:t>8/6/2023</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pPr/>
              <a:t>‹#›</a:t>
            </a:fld>
            <a:endParaRPr lang="en-US"/>
          </a:p>
        </p:txBody>
      </p:sp>
    </p:spTree>
    <p:extLst>
      <p:ext uri="{BB962C8B-B14F-4D97-AF65-F5344CB8AC3E}">
        <p14:creationId xmlns:p14="http://schemas.microsoft.com/office/powerpoint/2010/main" val="79787088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8/6/2023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0335294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8/6/2023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1422081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4B53A7-3209-46A6-9454-F38EAC8F11E7}" type="datetimeFigureOut">
              <a:rPr lang="en-US" smtClean="0"/>
              <a:t>8/6/2023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780013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A4B53A7-3209-46A6-9454-F38EAC8F11E7}" type="datetimeFigureOut">
              <a:rPr lang="en-US" smtClean="0"/>
              <a:t>8/6/2023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635556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A4B53A7-3209-46A6-9454-F38EAC8F11E7}" type="datetimeFigureOut">
              <a:rPr lang="en-US" smtClean="0"/>
              <a:t>8/6/2023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2144893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4B53A7-3209-46A6-9454-F38EAC8F11E7}" type="datetimeFigureOut">
              <a:rPr lang="en-US" smtClean="0"/>
              <a:t>8/6/2023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40474836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A4B53A7-3209-46A6-9454-F38EAC8F11E7}" type="datetimeFigureOut">
              <a:rPr lang="en-US" smtClean="0"/>
              <a:t>8/6/2023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1139095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A4B53A7-3209-46A6-9454-F38EAC8F11E7}" type="datetimeFigureOut">
              <a:rPr lang="en-US" smtClean="0"/>
              <a:t>8/6/2023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8208973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8/6/2023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1059085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A4B53A7-3209-46A6-9454-F38EAC8F11E7}" type="datetimeFigureOut">
              <a:rPr lang="en-US" smtClean="0"/>
              <a:t>8/6/2023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7CE633F-9882-4A5C-83A2-1109D0C73261}" type="slidenum">
              <a:rPr lang="en-US" smtClean="0"/>
              <a:t>‹#›</a:t>
            </a:fld>
            <a:endParaRPr lang="en-US"/>
          </a:p>
        </p:txBody>
      </p:sp>
    </p:spTree>
    <p:extLst>
      <p:ext uri="{BB962C8B-B14F-4D97-AF65-F5344CB8AC3E}">
        <p14:creationId xmlns:p14="http://schemas.microsoft.com/office/powerpoint/2010/main" val="38132983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A4B53A7-3209-46A6-9454-F38EAC8F11E7}" type="datetimeFigureOut">
              <a:rPr lang="en-US" smtClean="0"/>
              <a:pPr/>
              <a:t>8/6/2023</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27CE633F-9882-4A5C-83A2-1109D0C73261}" type="slidenum">
              <a:rPr lang="en-US" smtClean="0"/>
              <a:pPr/>
              <a:t>‹#›</a:t>
            </a:fld>
            <a:endParaRPr lang="en-US"/>
          </a:p>
        </p:txBody>
      </p:sp>
      <p:sp>
        <p:nvSpPr>
          <p:cNvPr id="10" name="TextBox 9">
            <a:extLst>
              <a:ext uri="{FF2B5EF4-FFF2-40B4-BE49-F238E27FC236}">
                <a16:creationId xmlns:a16="http://schemas.microsoft.com/office/drawing/2014/main" id="{C7D2FD84-0ECF-114D-C54F-440875884AFC}"/>
              </a:ext>
            </a:extLst>
          </p:cNvPr>
          <p:cNvSpPr txBox="1"/>
          <p:nvPr userDrawn="1">
            <p:extLst>
              <p:ext uri="{1162E1C5-73C7-4A58-AE30-91384D911F3F}">
                <p184:classification xmlns:p184="http://schemas.microsoft.com/office/powerpoint/2018/4/main" val="hdr"/>
              </p:ext>
            </p:extLst>
          </p:nvPr>
        </p:nvSpPr>
        <p:spPr>
          <a:xfrm>
            <a:off x="63500" y="63500"/>
            <a:ext cx="1341438" cy="182880"/>
          </a:xfrm>
          <a:prstGeom prst="rect">
            <a:avLst/>
          </a:prstGeom>
        </p:spPr>
        <p:txBody>
          <a:bodyPr horzOverflow="overflow" lIns="0" tIns="0" rIns="0" bIns="0">
            <a:spAutoFit/>
          </a:bodyPr>
          <a:lstStyle/>
          <a:p>
            <a:pPr algn="l"/>
            <a:r>
              <a:rPr lang="en-US" sz="1200">
                <a:solidFill>
                  <a:srgbClr val="000000"/>
                </a:solidFill>
                <a:latin typeface="Arial" panose="020B0604020202020204" pitchFamily="34" charset="0"/>
                <a:cs typeface="Arial" panose="020B0604020202020204" pitchFamily="34" charset="0"/>
              </a:rPr>
              <a:t>Micron Confidential</a:t>
            </a:r>
          </a:p>
        </p:txBody>
      </p:sp>
      <p:sp>
        <p:nvSpPr>
          <p:cNvPr id="11" name="TextBox 10">
            <a:extLst>
              <a:ext uri="{FF2B5EF4-FFF2-40B4-BE49-F238E27FC236}">
                <a16:creationId xmlns:a16="http://schemas.microsoft.com/office/drawing/2014/main" id="{D98FC2CD-44A4-827E-6938-E9A874AC1EC9}"/>
              </a:ext>
            </a:extLst>
          </p:cNvPr>
          <p:cNvSpPr txBox="1"/>
          <p:nvPr userDrawn="1">
            <p:extLst>
              <p:ext uri="{1162E1C5-73C7-4A58-AE30-91384D911F3F}">
                <p184:classification xmlns:p184="http://schemas.microsoft.com/office/powerpoint/2018/4/main" val="ftr"/>
              </p:ext>
            </p:extLst>
          </p:nvPr>
        </p:nvSpPr>
        <p:spPr>
          <a:xfrm>
            <a:off x="63500" y="6611620"/>
            <a:ext cx="1341438" cy="182880"/>
          </a:xfrm>
          <a:prstGeom prst="rect">
            <a:avLst/>
          </a:prstGeom>
        </p:spPr>
        <p:txBody>
          <a:bodyPr horzOverflow="overflow" lIns="0" tIns="0" rIns="0" bIns="0">
            <a:spAutoFit/>
          </a:bodyPr>
          <a:lstStyle/>
          <a:p>
            <a:pPr algn="l"/>
            <a:r>
              <a:rPr lang="en-US" sz="1200">
                <a:solidFill>
                  <a:srgbClr val="000000"/>
                </a:solidFill>
                <a:latin typeface="Arial" panose="020B0604020202020204" pitchFamily="34" charset="0"/>
                <a:cs typeface="Arial" panose="020B0604020202020204" pitchFamily="34" charset="0"/>
              </a:rPr>
              <a:t>Micron Confidential</a:t>
            </a:r>
          </a:p>
        </p:txBody>
      </p:sp>
    </p:spTree>
    <p:extLst>
      <p:ext uri="{BB962C8B-B14F-4D97-AF65-F5344CB8AC3E}">
        <p14:creationId xmlns:p14="http://schemas.microsoft.com/office/powerpoint/2010/main" val="3188845109"/>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68787C-89CC-4FAC-A215-B8DD1A074D08}"/>
              </a:ext>
            </a:extLst>
          </p:cNvPr>
          <p:cNvSpPr>
            <a:spLocks noGrp="1"/>
          </p:cNvSpPr>
          <p:nvPr>
            <p:ph type="ctrTitle"/>
          </p:nvPr>
        </p:nvSpPr>
        <p:spPr>
          <a:xfrm>
            <a:off x="2271222" y="1692392"/>
            <a:ext cx="7368077" cy="1840590"/>
          </a:xfrm>
        </p:spPr>
        <p:txBody>
          <a:bodyPr anchor="ctr">
            <a:normAutofit/>
          </a:bodyPr>
          <a:lstStyle/>
          <a:p>
            <a:r>
              <a:rPr lang="en-CA" sz="5400" dirty="0">
                <a:solidFill>
                  <a:schemeClr val="bg1"/>
                </a:solidFill>
              </a:rPr>
              <a:t>CAPSTONE project</a:t>
            </a:r>
          </a:p>
        </p:txBody>
      </p:sp>
      <p:sp>
        <p:nvSpPr>
          <p:cNvPr id="5" name="TextBox 4">
            <a:extLst>
              <a:ext uri="{FF2B5EF4-FFF2-40B4-BE49-F238E27FC236}">
                <a16:creationId xmlns:a16="http://schemas.microsoft.com/office/drawing/2014/main" id="{1621EF2D-6D9F-4717-A6C2-72789F8E84C7}"/>
              </a:ext>
            </a:extLst>
          </p:cNvPr>
          <p:cNvSpPr txBox="1"/>
          <p:nvPr/>
        </p:nvSpPr>
        <p:spPr>
          <a:xfrm>
            <a:off x="2552701" y="2477478"/>
            <a:ext cx="7519387" cy="923330"/>
          </a:xfrm>
          <a:prstGeom prst="rect">
            <a:avLst/>
          </a:prstGeom>
          <a:noFill/>
        </p:spPr>
        <p:txBody>
          <a:bodyPr wrap="square" rtlCol="0">
            <a:spAutoFit/>
          </a:bodyPr>
          <a:lstStyle/>
          <a:p>
            <a:r>
              <a:rPr lang="en-CA" sz="5400" b="1" dirty="0"/>
              <a:t>CAPSTONE PROJECT</a:t>
            </a:r>
          </a:p>
        </p:txBody>
      </p:sp>
      <p:sp>
        <p:nvSpPr>
          <p:cNvPr id="6" name="TextBox 5">
            <a:extLst>
              <a:ext uri="{FF2B5EF4-FFF2-40B4-BE49-F238E27FC236}">
                <a16:creationId xmlns:a16="http://schemas.microsoft.com/office/drawing/2014/main" id="{B7105C8A-1331-4662-BAF2-5DD8260B9D5E}"/>
              </a:ext>
            </a:extLst>
          </p:cNvPr>
          <p:cNvSpPr txBox="1"/>
          <p:nvPr/>
        </p:nvSpPr>
        <p:spPr>
          <a:xfrm>
            <a:off x="5255581" y="3676031"/>
            <a:ext cx="2849732" cy="369332"/>
          </a:xfrm>
          <a:prstGeom prst="rect">
            <a:avLst/>
          </a:prstGeom>
          <a:noFill/>
        </p:spPr>
        <p:txBody>
          <a:bodyPr wrap="square" rtlCol="0">
            <a:spAutoFit/>
          </a:bodyPr>
          <a:lstStyle/>
          <a:p>
            <a:r>
              <a:rPr lang="en-CA" dirty="0"/>
              <a:t>-Mahesh Shende</a:t>
            </a:r>
          </a:p>
        </p:txBody>
      </p:sp>
    </p:spTree>
    <p:extLst>
      <p:ext uri="{BB962C8B-B14F-4D97-AF65-F5344CB8AC3E}">
        <p14:creationId xmlns:p14="http://schemas.microsoft.com/office/powerpoint/2010/main" val="20127538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3124941"/>
            <a:ext cx="12191999" cy="3733050"/>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t>Paris</a:t>
            </a:r>
          </a:p>
        </p:txBody>
      </p:sp>
    </p:spTree>
    <p:extLst>
      <p:ext uri="{BB962C8B-B14F-4D97-AF65-F5344CB8AC3E}">
        <p14:creationId xmlns:p14="http://schemas.microsoft.com/office/powerpoint/2010/main" val="5238176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K Means Clustering Map - Paris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571471"/>
            <a:ext cx="12192000" cy="5286519"/>
          </a:xfrm>
          <a:prstGeom prst="rect">
            <a:avLst/>
          </a:prstGeom>
        </p:spPr>
      </p:pic>
    </p:spTree>
    <p:extLst>
      <p:ext uri="{BB962C8B-B14F-4D97-AF65-F5344CB8AC3E}">
        <p14:creationId xmlns:p14="http://schemas.microsoft.com/office/powerpoint/2010/main" val="14730514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K Means Clustering Map - London</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571471"/>
            <a:ext cx="12188931" cy="5286519"/>
          </a:xfrm>
          <a:prstGeom prst="rect">
            <a:avLst/>
          </a:prstGeom>
        </p:spPr>
      </p:pic>
    </p:spTree>
    <p:extLst>
      <p:ext uri="{BB962C8B-B14F-4D97-AF65-F5344CB8AC3E}">
        <p14:creationId xmlns:p14="http://schemas.microsoft.com/office/powerpoint/2010/main" val="2997212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1265393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Artificial Intelligence</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51" y="1178590"/>
            <a:ext cx="12188932" cy="5679400"/>
          </a:xfrm>
          <a:prstGeom prst="rect">
            <a:avLst/>
          </a:prstGeom>
        </p:spPr>
      </p:pic>
    </p:spTree>
    <p:extLst>
      <p:ext uri="{BB962C8B-B14F-4D97-AF65-F5344CB8AC3E}">
        <p14:creationId xmlns:p14="http://schemas.microsoft.com/office/powerpoint/2010/main" val="77994076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531086"/>
            <a:ext cx="9144000" cy="3162948"/>
          </a:xfrm>
        </p:spPr>
        <p:txBody>
          <a:bodyPr>
            <a:noAutofit/>
          </a:bodyPr>
          <a:lstStyle/>
          <a:p>
            <a:pPr algn="ctr"/>
            <a:r>
              <a:rPr lang="en-CA" sz="2000" dirty="0"/>
              <a:t>Similarities: </a:t>
            </a:r>
            <a:br>
              <a:rPr lang="en-CA" sz="2000" dirty="0"/>
            </a:br>
            <a:r>
              <a:rPr lang="en-GB" sz="2000" dirty="0"/>
              <a:t>Both cities are multicultural and diverse in their own ways and share a rich history of their own.</a:t>
            </a:r>
            <a:br>
              <a:rPr lang="en-GB" sz="2000" dirty="0"/>
            </a:br>
            <a:r>
              <a:rPr lang="en-GB" sz="2000" dirty="0"/>
              <a:t>Most of the famous neighbourhoods have a restaurant as its top most Common Venue.</a:t>
            </a:r>
            <a:br>
              <a:rPr lang="en-GB" sz="2000" dirty="0"/>
            </a:br>
            <a:br>
              <a:rPr lang="en-GB" sz="2000" dirty="0"/>
            </a:br>
            <a:br>
              <a:rPr lang="en-GB" sz="2000" dirty="0"/>
            </a:br>
            <a:r>
              <a:rPr lang="en-GB" sz="2000" dirty="0"/>
              <a:t>Differences:</a:t>
            </a:r>
            <a:br>
              <a:rPr lang="en-GB" sz="2000" dirty="0"/>
            </a:br>
            <a:r>
              <a:rPr lang="en-GB" sz="2000" dirty="0"/>
              <a:t>While looking at the maps one can observe that Paris is more compact and one can walk around much more freely without the use of transport</a:t>
            </a:r>
            <a:br>
              <a:rPr lang="en-GB" sz="2000" dirty="0"/>
            </a:br>
            <a:r>
              <a:rPr lang="en-GB" sz="2000" dirty="0"/>
              <a:t>In terms of population density Paris definitely outweighs London by a ratio of 4:1.</a:t>
            </a:r>
            <a:br>
              <a:rPr lang="en-CA" sz="2000" dirty="0"/>
            </a:br>
            <a:endParaRPr lang="en-CA" sz="2000" dirty="0"/>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Results and Discussion</a:t>
            </a:r>
          </a:p>
        </p:txBody>
      </p:sp>
    </p:spTree>
    <p:extLst>
      <p:ext uri="{BB962C8B-B14F-4D97-AF65-F5344CB8AC3E}">
        <p14:creationId xmlns:p14="http://schemas.microsoft.com/office/powerpoint/2010/main" val="40983093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0234" y="-1415272"/>
            <a:ext cx="9144000" cy="3162948"/>
          </a:xfrm>
        </p:spPr>
        <p:txBody>
          <a:bodyPr>
            <a:noAutofit/>
          </a:bodyPr>
          <a:lstStyle/>
          <a:p>
            <a:pPr algn="ctr"/>
            <a:r>
              <a:rPr lang="en-CA" sz="2000" dirty="0"/>
              <a:t>Artificial Intelligence</a:t>
            </a: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Results and Discussion</a:t>
            </a:r>
          </a:p>
        </p:txBody>
      </p:sp>
      <p:pic>
        <p:nvPicPr>
          <p:cNvPr id="3" name="Picture 2" descr="A screenshot of a cell phone&#10;&#10;Description automatically generated">
            <a:extLst>
              <a:ext uri="{FF2B5EF4-FFF2-40B4-BE49-F238E27FC236}">
                <a16:creationId xmlns:a16="http://schemas.microsoft.com/office/drawing/2014/main" id="{311BB293-89FB-4D6F-9CD7-56CA3EDA0F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747676"/>
            <a:ext cx="12192000" cy="5110324"/>
          </a:xfrm>
          <a:prstGeom prst="rect">
            <a:avLst/>
          </a:prstGeom>
        </p:spPr>
      </p:pic>
    </p:spTree>
    <p:extLst>
      <p:ext uri="{BB962C8B-B14F-4D97-AF65-F5344CB8AC3E}">
        <p14:creationId xmlns:p14="http://schemas.microsoft.com/office/powerpoint/2010/main" val="21126017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213282" y="2265471"/>
            <a:ext cx="9144000" cy="3162948"/>
          </a:xfrm>
        </p:spPr>
        <p:txBody>
          <a:bodyPr>
            <a:noAutofit/>
          </a:bodyPr>
          <a:lstStyle/>
          <a:p>
            <a:pPr algn="ctr"/>
            <a:r>
              <a:rPr lang="en-CA" sz="2000" dirty="0"/>
              <a:t>Artificial Intelligence</a:t>
            </a:r>
            <a:br>
              <a:rPr lang="en-CA" sz="2000" dirty="0"/>
            </a:br>
            <a:br>
              <a:rPr lang="en-CA" sz="2000" dirty="0"/>
            </a:br>
            <a:br>
              <a:rPr lang="en-CA" sz="2000" dirty="0"/>
            </a:br>
            <a:br>
              <a:rPr lang="en-CA" sz="2000" dirty="0"/>
            </a:br>
            <a:r>
              <a:rPr lang="en-GB" sz="2000" dirty="0"/>
              <a:t>The dataset for the Artificial Intelligence wasn't readily available and so had to be scrapped from multiple sources which often leads to inconsistency happening as well as errors.</a:t>
            </a:r>
            <a:br>
              <a:rPr lang="en-GB" sz="2000" dirty="0"/>
            </a:br>
            <a:r>
              <a:rPr lang="en-GB" sz="2000" dirty="0"/>
              <a:t>The districts have too complex geometry which would bring an error in our analysis if the venues are too close to each other.</a:t>
            </a:r>
            <a:br>
              <a:rPr lang="en-GB" sz="2000" dirty="0"/>
            </a:br>
            <a:r>
              <a:rPr lang="en-GB" sz="2000" dirty="0"/>
              <a:t>The data obtained through the API calls would return different results each time its called. Multiple trials and error runs are required to get the desired result.</a:t>
            </a:r>
            <a:endParaRPr lang="en-CA" sz="2000" dirty="0"/>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Results and Discussion</a:t>
            </a:r>
          </a:p>
        </p:txBody>
      </p:sp>
    </p:spTree>
    <p:extLst>
      <p:ext uri="{BB962C8B-B14F-4D97-AF65-F5344CB8AC3E}">
        <p14:creationId xmlns:p14="http://schemas.microsoft.com/office/powerpoint/2010/main" val="42565899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94546" y="2705006"/>
            <a:ext cx="9144000" cy="3162948"/>
          </a:xfrm>
        </p:spPr>
        <p:txBody>
          <a:bodyPr>
            <a:noAutofit/>
          </a:bodyPr>
          <a:lstStyle/>
          <a:p>
            <a:pPr algn="ctr"/>
            <a:r>
              <a:rPr lang="en-GB" sz="2000" dirty="0"/>
              <a:t>Artificial Intelligence is a booming topic and recently more people have started investing into it as well as companies automating their processes</a:t>
            </a:r>
            <a:br>
              <a:rPr lang="en-GB" sz="2000" dirty="0"/>
            </a:br>
            <a:r>
              <a:rPr lang="en-GB" sz="2000" dirty="0"/>
              <a:t>Both cities offer a wide range of opportunities for anyone starting to invest in Artificial Intelligence or even start a company and various factors were shown.</a:t>
            </a:r>
            <a:br>
              <a:rPr lang="en-GB" sz="2000" dirty="0"/>
            </a:br>
            <a:r>
              <a:rPr lang="en-GB" sz="2000" dirty="0"/>
              <a:t>Finally a better model could be made by various other methods and much stronger Machine Learning Algorithms like KD Tree which have a much faster run time algorithm.</a:t>
            </a:r>
            <a:br>
              <a:rPr lang="en-GB" sz="2000" dirty="0"/>
            </a:br>
            <a:r>
              <a:rPr lang="en-GB" sz="2000" dirty="0"/>
              <a:t>Furthermore, clustering however did help us to highlight the most optimal venues and areas.</a:t>
            </a:r>
            <a:br>
              <a:rPr lang="en-GB" sz="2000" dirty="0"/>
            </a:br>
            <a:r>
              <a:rPr lang="en-GB" sz="2000" dirty="0"/>
              <a:t>Finally correlation does not imply causation and so any result here is subject to change on various other trends and opinions and datasets.</a:t>
            </a:r>
            <a:br>
              <a:rPr lang="en-GB" sz="2000" dirty="0"/>
            </a:br>
            <a:endParaRPr lang="en-CA" sz="2000" dirty="0"/>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Conclusion</a:t>
            </a:r>
          </a:p>
        </p:txBody>
      </p:sp>
    </p:spTree>
    <p:extLst>
      <p:ext uri="{BB962C8B-B14F-4D97-AF65-F5344CB8AC3E}">
        <p14:creationId xmlns:p14="http://schemas.microsoft.com/office/powerpoint/2010/main" val="3972846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364203" y="4185901"/>
            <a:ext cx="9144000" cy="1152663"/>
          </a:xfrm>
        </p:spPr>
        <p:txBody>
          <a:bodyPr>
            <a:noAutofit/>
          </a:bodyPr>
          <a:lstStyle/>
          <a:p>
            <a:pPr algn="ctr"/>
            <a:r>
              <a:rPr lang="en-GB" sz="2000" dirty="0">
                <a:solidFill>
                  <a:schemeClr val="tx1"/>
                </a:solidFill>
              </a:rPr>
              <a:t>The final course of the Data Science Professional Certificate consist of a capstone project where in all the skills and relevant knowledge that one has gathered from this 9 intense courses has to be applied on a final capstone project.</a:t>
            </a:r>
            <a:br>
              <a:rPr lang="en-GB" sz="2000" dirty="0">
                <a:solidFill>
                  <a:schemeClr val="tx1"/>
                </a:solidFill>
              </a:rPr>
            </a:br>
            <a:br>
              <a:rPr lang="en-GB" sz="2000" dirty="0">
                <a:solidFill>
                  <a:schemeClr val="tx1"/>
                </a:solidFill>
              </a:rPr>
            </a:br>
            <a:r>
              <a:rPr lang="en-GB" sz="2000" dirty="0">
                <a:solidFill>
                  <a:schemeClr val="tx1"/>
                </a:solidFill>
              </a:rPr>
              <a:t>The final problem as well as the analysis is the left for the reader to explore and decide. The idea uses location data with the help of the foursquare </a:t>
            </a:r>
            <a:r>
              <a:rPr lang="en-GB" sz="2000" dirty="0" err="1">
                <a:solidFill>
                  <a:schemeClr val="tx1"/>
                </a:solidFill>
              </a:rPr>
              <a:t>api</a:t>
            </a:r>
            <a:r>
              <a:rPr lang="en-GB" sz="2000" dirty="0">
                <a:solidFill>
                  <a:schemeClr val="tx1"/>
                </a:solidFill>
              </a:rPr>
              <a:t> that can be leveraged into coming up with a problem that the foursquare location data</a:t>
            </a:r>
            <a:br>
              <a:rPr lang="en-GB" sz="2000" dirty="0">
                <a:solidFill>
                  <a:schemeClr val="tx1"/>
                </a:solidFill>
              </a:rPr>
            </a:br>
            <a:r>
              <a:rPr lang="en-GB" sz="2000" dirty="0">
                <a:solidFill>
                  <a:schemeClr val="tx1"/>
                </a:solidFill>
              </a:rPr>
              <a:t>to solve it or just in contrast to compare cities or neighbourhoods of ones own choice</a:t>
            </a:r>
            <a:endParaRPr lang="en-CA" sz="2000" dirty="0">
              <a:solidFill>
                <a:schemeClr val="tx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lnSpcReduction="10000"/>
          </a:bodyPr>
          <a:lstStyle/>
          <a:p>
            <a:pPr algn="ctr"/>
            <a:r>
              <a:rPr lang="en-CA" sz="4000" b="1" dirty="0">
                <a:solidFill>
                  <a:schemeClr val="tx1"/>
                </a:solidFill>
              </a:rPr>
              <a:t>Introduction</a:t>
            </a:r>
          </a:p>
        </p:txBody>
      </p:sp>
    </p:spTree>
    <p:extLst>
      <p:ext uri="{BB962C8B-B14F-4D97-AF65-F5344CB8AC3E}">
        <p14:creationId xmlns:p14="http://schemas.microsoft.com/office/powerpoint/2010/main" val="16587245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78528" y="2047875"/>
            <a:ext cx="9144000" cy="2149193"/>
          </a:xfrm>
        </p:spPr>
        <p:txBody>
          <a:bodyPr>
            <a:noAutofit/>
          </a:bodyPr>
          <a:lstStyle/>
          <a:p>
            <a:pPr algn="ctr"/>
            <a:r>
              <a:rPr lang="en-GB" sz="2000" dirty="0">
                <a:latin typeface="+mn-lt"/>
              </a:rPr>
              <a:t>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a:t>
            </a:r>
            <a:endParaRPr lang="en-CA" sz="2000" dirty="0">
              <a:latin typeface="+mn-lt"/>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Business Problem</a:t>
            </a:r>
          </a:p>
        </p:txBody>
      </p:sp>
    </p:spTree>
    <p:extLst>
      <p:ext uri="{BB962C8B-B14F-4D97-AF65-F5344CB8AC3E}">
        <p14:creationId xmlns:p14="http://schemas.microsoft.com/office/powerpoint/2010/main" val="31884782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Data</a:t>
            </a:r>
          </a:p>
        </p:txBody>
      </p:sp>
      <p:pic>
        <p:nvPicPr>
          <p:cNvPr id="8" name="Picture 7" descr="A screen shot of a social media post&#10;&#10;Description automatically generated">
            <a:extLst>
              <a:ext uri="{FF2B5EF4-FFF2-40B4-BE49-F238E27FC236}">
                <a16:creationId xmlns:a16="http://schemas.microsoft.com/office/drawing/2014/main" id="{99AD81BA-C06D-4362-A3AE-2B49ECAF56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51" y="2327929"/>
            <a:ext cx="12188931" cy="4530060"/>
          </a:xfrm>
          <a:prstGeom prst="rect">
            <a:avLst/>
          </a:prstGeom>
        </p:spPr>
      </p:pic>
      <p:sp>
        <p:nvSpPr>
          <p:cNvPr id="9" name="TextBox 8">
            <a:extLst>
              <a:ext uri="{FF2B5EF4-FFF2-40B4-BE49-F238E27FC236}">
                <a16:creationId xmlns:a16="http://schemas.microsoft.com/office/drawing/2014/main" id="{E16D9CEB-53E6-4D90-A9C1-AFDD8CF489CB}"/>
              </a:ext>
            </a:extLst>
          </p:cNvPr>
          <p:cNvSpPr txBox="1"/>
          <p:nvPr/>
        </p:nvSpPr>
        <p:spPr>
          <a:xfrm>
            <a:off x="4385569" y="1586137"/>
            <a:ext cx="6862439" cy="584775"/>
          </a:xfrm>
          <a:prstGeom prst="rect">
            <a:avLst/>
          </a:prstGeom>
          <a:noFill/>
        </p:spPr>
        <p:txBody>
          <a:bodyPr wrap="square" rtlCol="0">
            <a:spAutoFit/>
          </a:bodyPr>
          <a:lstStyle/>
          <a:p>
            <a:r>
              <a:rPr lang="en-CA" sz="3200" dirty="0"/>
              <a:t>Paris Dataset</a:t>
            </a:r>
          </a:p>
        </p:txBody>
      </p:sp>
    </p:spTree>
    <p:extLst>
      <p:ext uri="{BB962C8B-B14F-4D97-AF65-F5344CB8AC3E}">
        <p14:creationId xmlns:p14="http://schemas.microsoft.com/office/powerpoint/2010/main" val="31984993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Data</a:t>
            </a:r>
          </a:p>
        </p:txBody>
      </p:sp>
      <p:pic>
        <p:nvPicPr>
          <p:cNvPr id="8" name="Picture 7">
            <a:extLst>
              <a:ext uri="{FF2B5EF4-FFF2-40B4-BE49-F238E27FC236}">
                <a16:creationId xmlns:a16="http://schemas.microsoft.com/office/drawing/2014/main" id="{99AD81BA-C06D-4362-A3AE-2B49ECAF566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2095406"/>
            <a:ext cx="12188932" cy="4762594"/>
          </a:xfrm>
          <a:prstGeom prst="rect">
            <a:avLst/>
          </a:prstGeom>
        </p:spPr>
      </p:pic>
      <p:sp>
        <p:nvSpPr>
          <p:cNvPr id="2" name="TextBox 1">
            <a:extLst>
              <a:ext uri="{FF2B5EF4-FFF2-40B4-BE49-F238E27FC236}">
                <a16:creationId xmlns:a16="http://schemas.microsoft.com/office/drawing/2014/main" id="{A27C8D93-E480-40B1-9754-44069A2CAFAB}"/>
              </a:ext>
            </a:extLst>
          </p:cNvPr>
          <p:cNvSpPr txBox="1"/>
          <p:nvPr/>
        </p:nvSpPr>
        <p:spPr>
          <a:xfrm>
            <a:off x="4492101" y="1339402"/>
            <a:ext cx="6862439" cy="584775"/>
          </a:xfrm>
          <a:prstGeom prst="rect">
            <a:avLst/>
          </a:prstGeom>
          <a:noFill/>
        </p:spPr>
        <p:txBody>
          <a:bodyPr wrap="square" rtlCol="0">
            <a:spAutoFit/>
          </a:bodyPr>
          <a:lstStyle/>
          <a:p>
            <a:r>
              <a:rPr lang="en-CA" sz="3200" dirty="0"/>
              <a:t>London Dataset</a:t>
            </a:r>
          </a:p>
        </p:txBody>
      </p:sp>
    </p:spTree>
    <p:extLst>
      <p:ext uri="{BB962C8B-B14F-4D97-AF65-F5344CB8AC3E}">
        <p14:creationId xmlns:p14="http://schemas.microsoft.com/office/powerpoint/2010/main" val="40640145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522476" y="3560259"/>
            <a:ext cx="9144000" cy="1152663"/>
          </a:xfrm>
        </p:spPr>
        <p:txBody>
          <a:bodyPr>
            <a:noAutofit/>
          </a:bodyPr>
          <a:lstStyle/>
          <a:p>
            <a:pPr algn="ctr"/>
            <a:r>
              <a:rPr lang="en-GB" sz="2000" dirty="0"/>
              <a:t>An in-depth research of the dataset has been done and a thorough analysis of the various features and methods have been investigated to ensure the maximum accuracy of the model as possible.</a:t>
            </a:r>
            <a:br>
              <a:rPr lang="en-GB" sz="2000" dirty="0"/>
            </a:br>
            <a:r>
              <a:rPr lang="en-GB" sz="2000" dirty="0"/>
              <a:t>After reduction of the number of features in the data frame by replacing them with more useful data cluster analysis was done to find the best cluster of both Paris and London and then correlation and various other visual graphs were used to compare the two cities.</a:t>
            </a:r>
            <a:br>
              <a:rPr lang="en-GB" sz="2000" dirty="0"/>
            </a:br>
            <a:endParaRPr lang="en-CA" sz="2000" dirty="0"/>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Methodology</a:t>
            </a:r>
          </a:p>
        </p:txBody>
      </p:sp>
    </p:spTree>
    <p:extLst>
      <p:ext uri="{BB962C8B-B14F-4D97-AF65-F5344CB8AC3E}">
        <p14:creationId xmlns:p14="http://schemas.microsoft.com/office/powerpoint/2010/main" val="26205176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Map London</a:t>
            </a:r>
          </a:p>
        </p:txBody>
      </p:sp>
      <p:pic>
        <p:nvPicPr>
          <p:cNvPr id="3" name="Picture 2" descr="A picture containing text, map&#10;&#10;Description automatically generated">
            <a:extLst>
              <a:ext uri="{FF2B5EF4-FFF2-40B4-BE49-F238E27FC236}">
                <a16:creationId xmlns:a16="http://schemas.microsoft.com/office/drawing/2014/main" id="{969F601A-7355-457C-94D3-BEFF5874325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40" y="1535837"/>
            <a:ext cx="12199872" cy="5322163"/>
          </a:xfrm>
          <a:prstGeom prst="rect">
            <a:avLst/>
          </a:prstGeom>
        </p:spPr>
      </p:pic>
    </p:spTree>
    <p:extLst>
      <p:ext uri="{BB962C8B-B14F-4D97-AF65-F5344CB8AC3E}">
        <p14:creationId xmlns:p14="http://schemas.microsoft.com/office/powerpoint/2010/main" val="6538670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Map Paris</a:t>
            </a:r>
          </a:p>
        </p:txBody>
      </p:sp>
      <p:pic>
        <p:nvPicPr>
          <p:cNvPr id="3" name="Picture 2">
            <a:extLst>
              <a:ext uri="{FF2B5EF4-FFF2-40B4-BE49-F238E27FC236}">
                <a16:creationId xmlns:a16="http://schemas.microsoft.com/office/drawing/2014/main" id="{969F601A-7355-457C-94D3-BEFF5874325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0" y="1535837"/>
            <a:ext cx="12188931" cy="5322163"/>
          </a:xfrm>
          <a:prstGeom prst="rect">
            <a:avLst/>
          </a:prstGeom>
        </p:spPr>
      </p:pic>
    </p:spTree>
    <p:extLst>
      <p:ext uri="{BB962C8B-B14F-4D97-AF65-F5344CB8AC3E}">
        <p14:creationId xmlns:p14="http://schemas.microsoft.com/office/powerpoint/2010/main" val="22904005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5BFDAB7-1404-4A17-B768-C324818B6E1F}"/>
              </a:ext>
            </a:extLst>
          </p:cNvPr>
          <p:cNvSpPr>
            <a:spLocks noGrp="1"/>
          </p:cNvSpPr>
          <p:nvPr>
            <p:ph type="ctrTitle"/>
          </p:nvPr>
        </p:nvSpPr>
        <p:spPr>
          <a:xfrm>
            <a:off x="1669003" y="3720680"/>
            <a:ext cx="9144000" cy="1152663"/>
          </a:xfrm>
        </p:spPr>
        <p:txBody>
          <a:bodyPr>
            <a:noAutofit/>
          </a:bodyPr>
          <a:lstStyle/>
          <a:p>
            <a:pPr algn="ctr"/>
            <a:endParaRPr lang="en-CA" sz="2000" dirty="0">
              <a:solidFill>
                <a:schemeClr val="bg1"/>
              </a:solidFill>
            </a:endParaRPr>
          </a:p>
        </p:txBody>
      </p:sp>
      <p:sp>
        <p:nvSpPr>
          <p:cNvPr id="5" name="Subtitle 4">
            <a:extLst>
              <a:ext uri="{FF2B5EF4-FFF2-40B4-BE49-F238E27FC236}">
                <a16:creationId xmlns:a16="http://schemas.microsoft.com/office/drawing/2014/main" id="{C8EF5227-9EFE-4748-9DE9-7FB22E3E7773}"/>
              </a:ext>
            </a:extLst>
          </p:cNvPr>
          <p:cNvSpPr>
            <a:spLocks noGrp="1"/>
          </p:cNvSpPr>
          <p:nvPr>
            <p:ph type="subTitle" idx="1"/>
          </p:nvPr>
        </p:nvSpPr>
        <p:spPr>
          <a:xfrm>
            <a:off x="1213282" y="531805"/>
            <a:ext cx="9144000" cy="646785"/>
          </a:xfrm>
        </p:spPr>
        <p:txBody>
          <a:bodyPr>
            <a:normAutofit fontScale="92500" lnSpcReduction="10000"/>
          </a:bodyPr>
          <a:lstStyle/>
          <a:p>
            <a:pPr algn="ctr"/>
            <a:r>
              <a:rPr lang="en-CA" sz="4000" b="1" dirty="0"/>
              <a:t>Venues</a:t>
            </a:r>
          </a:p>
        </p:txBody>
      </p:sp>
      <p:pic>
        <p:nvPicPr>
          <p:cNvPr id="3" name="Picture 2">
            <a:extLst>
              <a:ext uri="{FF2B5EF4-FFF2-40B4-BE49-F238E27FC236}">
                <a16:creationId xmlns:a16="http://schemas.microsoft.com/office/drawing/2014/main" id="{B5F4D6C9-5FBC-47D6-A0E2-D186D8E0E0C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 y="2885243"/>
            <a:ext cx="12191999" cy="3972757"/>
          </a:xfrm>
          <a:prstGeom prst="rect">
            <a:avLst/>
          </a:prstGeom>
        </p:spPr>
      </p:pic>
      <p:sp>
        <p:nvSpPr>
          <p:cNvPr id="8" name="TextBox 7">
            <a:extLst>
              <a:ext uri="{FF2B5EF4-FFF2-40B4-BE49-F238E27FC236}">
                <a16:creationId xmlns:a16="http://schemas.microsoft.com/office/drawing/2014/main" id="{DA350997-9FD3-427C-B268-2E3F3A12ADCB}"/>
              </a:ext>
            </a:extLst>
          </p:cNvPr>
          <p:cNvSpPr txBox="1"/>
          <p:nvPr/>
        </p:nvSpPr>
        <p:spPr>
          <a:xfrm>
            <a:off x="4989250" y="1641715"/>
            <a:ext cx="4882718" cy="584775"/>
          </a:xfrm>
          <a:prstGeom prst="rect">
            <a:avLst/>
          </a:prstGeom>
          <a:noFill/>
        </p:spPr>
        <p:txBody>
          <a:bodyPr wrap="square" rtlCol="0">
            <a:spAutoFit/>
          </a:bodyPr>
          <a:lstStyle/>
          <a:p>
            <a:r>
              <a:rPr lang="en-CA" sz="3200" dirty="0"/>
              <a:t>London</a:t>
            </a:r>
          </a:p>
        </p:txBody>
      </p:sp>
    </p:spTree>
    <p:extLst>
      <p:ext uri="{BB962C8B-B14F-4D97-AF65-F5344CB8AC3E}">
        <p14:creationId xmlns:p14="http://schemas.microsoft.com/office/powerpoint/2010/main" val="1430559861"/>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37</TotalTime>
  <Words>612</Words>
  <Application>Microsoft Office PowerPoint</Application>
  <PresentationFormat>Widescreen</PresentationFormat>
  <Paragraphs>31</Paragraphs>
  <Slides>18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Trebuchet MS</vt:lpstr>
      <vt:lpstr>Wingdings 3</vt:lpstr>
      <vt:lpstr>Facet</vt:lpstr>
      <vt:lpstr>CAPSTONE project</vt:lpstr>
      <vt:lpstr>The final course of the Data Science Professional Certificate consist of a capstone project where in all the skills and relevant knowledge that one has gathered from this 9 intense courses has to be applied on a final capstone project.  The final problem as well as the analysis is the left for the reader to explore and decide. The idea uses location data with the help of the foursquare api that can be leveraged into coming up with a problem that the foursquare location data to solve it or just in contrast to compare cities or neighbourhoods of ones own choice</vt:lpstr>
      <vt:lpstr>In this ever changing world of technology and reforms the use of AI will dominate and change most of the world and industries as we know so among the two busiest cities in the world which one would a person be willing to start a business in AI. Various factors would be included such as pricing, multiculturism, language barriers and so on would influence this decision.</vt:lpstr>
      <vt:lpstr>PowerPoint Presentation</vt:lpstr>
      <vt:lpstr>PowerPoint Presentation</vt:lpstr>
      <vt:lpstr>An in-depth research of the dataset has been done and a thorough analysis of the various features and methods have been investigated to ensure the maximum accuracy of the model as possible. After reduction of the number of features in the data frame by replacing them with more useful data cluster analysis was done to find the best cluster of both Paris and London and then correlation and various other visual graphs were used to compare the two cities.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Similarities:  Both cities are multicultural and diverse in their own ways and share a rich history of their own. Most of the famous neighbourhoods have a restaurant as its top most Common Venue.   Differences: While looking at the maps one can observe that Paris is more compact and one can walk around much more freely without the use of transport In terms of population density Paris definitely outweighs London by a ratio of 4:1. </vt:lpstr>
      <vt:lpstr>Artificial Intelligence</vt:lpstr>
      <vt:lpstr>Artificial Intelligence    The dataset for the Artificial Intelligence wasn't readily available and so had to be scrapped from multiple sources which often leads to inconsistency happening as well as errors. The districts have too complex geometry which would bring an error in our analysis if the venues are too close to each other. The data obtained through the API calls would return different results each time its called. Multiple trials and error runs are required to get the desired result.</vt:lpstr>
      <vt:lpstr>Artificial Intelligence is a booming topic and recently more people have started investing into it as well as companies automating their processes Both cities offer a wide range of opportunities for anyone starting to invest in Artificial Intelligence or even start a company and various factors were shown. Finally a better model could be made by various other methods and much stronger Machine Learning Algorithms like KD Tree which have a much faster run time algorithm. Furthermore, clustering however did help us to highlight the most optimal venues and areas. Finally correlation does not imply causation and so any result here is subject to change on various other trends and opinions and datasets.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Robert Joseph</dc:creator>
  <cp:lastModifiedBy>Mahesh Shende</cp:lastModifiedBy>
  <cp:revision>17</cp:revision>
  <dcterms:created xsi:type="dcterms:W3CDTF">2020-07-18T09:58:01Z</dcterms:created>
  <dcterms:modified xsi:type="dcterms:W3CDTF">2023-08-06T17:33:31Z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37874100-6000-43b6-a204-2d77792600b9_Enabled">
    <vt:lpwstr>true</vt:lpwstr>
  </property>
  <property fmtid="{D5CDD505-2E9C-101B-9397-08002B2CF9AE}" pid="3" name="MSIP_Label_37874100-6000-43b6-a204-2d77792600b9_SetDate">
    <vt:lpwstr>2023-08-06T17:06:51Z</vt:lpwstr>
  </property>
  <property fmtid="{D5CDD505-2E9C-101B-9397-08002B2CF9AE}" pid="4" name="MSIP_Label_37874100-6000-43b6-a204-2d77792600b9_Method">
    <vt:lpwstr>Standard</vt:lpwstr>
  </property>
  <property fmtid="{D5CDD505-2E9C-101B-9397-08002B2CF9AE}" pid="5" name="MSIP_Label_37874100-6000-43b6-a204-2d77792600b9_Name">
    <vt:lpwstr>Confidential</vt:lpwstr>
  </property>
  <property fmtid="{D5CDD505-2E9C-101B-9397-08002B2CF9AE}" pid="6" name="MSIP_Label_37874100-6000-43b6-a204-2d77792600b9_SiteId">
    <vt:lpwstr>f38a5ecd-2813-4862-b11b-ac1d563c806f</vt:lpwstr>
  </property>
  <property fmtid="{D5CDD505-2E9C-101B-9397-08002B2CF9AE}" pid="7" name="MSIP_Label_37874100-6000-43b6-a204-2d77792600b9_ActionId">
    <vt:lpwstr>acbe0f6e-1d83-4b1a-b1b6-addd38329ab0</vt:lpwstr>
  </property>
  <property fmtid="{D5CDD505-2E9C-101B-9397-08002B2CF9AE}" pid="8" name="MSIP_Label_37874100-6000-43b6-a204-2d77792600b9_ContentBits">
    <vt:lpwstr>3</vt:lpwstr>
  </property>
  <property fmtid="{D5CDD505-2E9C-101B-9397-08002B2CF9AE}" pid="9" name="ClassificationContentMarkingFooterLocations">
    <vt:lpwstr>Facet:11</vt:lpwstr>
  </property>
  <property fmtid="{D5CDD505-2E9C-101B-9397-08002B2CF9AE}" pid="10" name="ClassificationContentMarkingFooterText">
    <vt:lpwstr>Micron Confidential</vt:lpwstr>
  </property>
  <property fmtid="{D5CDD505-2E9C-101B-9397-08002B2CF9AE}" pid="11" name="ClassificationContentMarkingHeaderLocations">
    <vt:lpwstr>Facet:10</vt:lpwstr>
  </property>
  <property fmtid="{D5CDD505-2E9C-101B-9397-08002B2CF9AE}" pid="12" name="ClassificationContentMarkingHeaderText">
    <vt:lpwstr>Micron Confidential</vt:lpwstr>
  </property>
</Properties>
</file>

<file path=docProps/thumbnail.jpeg>
</file>